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gnyuKgrxqWsqJ0GPOPQuqE1u78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74628D-A93A-4A74-9056-F6012A416CE7}">
  <a:tblStyle styleId="{E674628D-A93A-4A74-9056-F6012A416C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a9f62c3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a9f62c3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Also, comparing to rest, there is in general an increase in the alignment of latent spaces during movement.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a9f62c35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a9f62c35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a9f62c35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a9f62c35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a9f62c3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a9f62c3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a9f62c3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a9f62c3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a9f62c35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a9f62c35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a9f62c35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a9f62c35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ab9c8979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ab9c8979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</a:rPr>
              <a:t>At rest, neural activity of all brain regions will share few features. During movement, regions anatomically connected to motor cortex will interact more.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a9f62c35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a9f62c35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ab9c897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ab9c897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</a:rPr>
              <a:t>The level of interaction can be measured by the strength of the linear relationship between latent spaces, indicating shared neural activity dynamics.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ab9c8979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ab9c8979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ab9c8979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ab9c897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729"/>
                </a:solidFill>
              </a:rPr>
              <a:t>The level of interaction can be measured by the strength of the linear relationship between latent spaces, indicating shared neural activity dynamics.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a9f62c3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a9f62c3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here are our results. We found that during movement, there’s more alignment between the latent spaces, suggesting of some extrinsic contributions of dynamics during movement.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8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uromatch Academ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0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Dynamics in motor cortex: Intrinsic or Extrinsic?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10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Okapia Johnstoni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1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Dynamics in motor cortex: Intrinsic or Extrinsic?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1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Okapia Johnstoni</a:t>
            </a:r>
            <a:endParaRPr b="1" sz="1200"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/>
          </a:p>
        </p:txBody>
      </p:sp>
      <p:pic>
        <p:nvPicPr>
          <p:cNvPr id="31" name="Google Shape;3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1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" name="Google Shape;34;p1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3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Dynamics in motor cortex: Intrinsic or Extrinsic?</a:t>
            </a:r>
            <a:endParaRPr b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13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Okapia Johnstoni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1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D9D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1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Dynamics of Motor Cortex: Intrinsic or Extrinsic?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36500" y="3031950"/>
            <a:ext cx="8871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500"/>
              <a:t>Okapia Johnstoni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Jennifer Jensen, Shruti Marathe, Jiaxin Cindy Tu, Chris Versteeg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4025" y="0"/>
            <a:ext cx="1039975" cy="15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a9f62c356_0_42"/>
          <p:cNvSpPr txBox="1"/>
          <p:nvPr>
            <p:ph type="title"/>
          </p:nvPr>
        </p:nvSpPr>
        <p:spPr>
          <a:xfrm>
            <a:off x="311700" y="18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Alignment of latent spaces is stronger during movement compared to at rest</a:t>
            </a:r>
            <a:endParaRPr sz="2400"/>
          </a:p>
        </p:txBody>
      </p:sp>
      <p:pic>
        <p:nvPicPr>
          <p:cNvPr id="167" name="Google Shape;167;gea9f62c35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25" y="1244400"/>
            <a:ext cx="6061349" cy="29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a9f62c356_0_42"/>
          <p:cNvPicPr preferRelativeResize="0"/>
          <p:nvPr/>
        </p:nvPicPr>
        <p:blipFill rotWithShape="1">
          <a:blip r:embed="rId4">
            <a:alphaModFix/>
          </a:blip>
          <a:srcRect b="31181" l="54528" r="0" t="33271"/>
          <a:stretch/>
        </p:blipFill>
        <p:spPr>
          <a:xfrm>
            <a:off x="7220935" y="2255626"/>
            <a:ext cx="1796216" cy="12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a9f62c356_2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directions</a:t>
            </a:r>
            <a:endParaRPr/>
          </a:p>
        </p:txBody>
      </p:sp>
      <p:sp>
        <p:nvSpPr>
          <p:cNvPr id="174" name="Google Shape;174;gea9f62c356_2_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number of neurons in each region is not the same -&gt; varies by a 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systematically explore the effect of number of neurons in the “shared latents”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Only one session from one mice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Extend to other sessions/more mice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Examine different tasks/behavior states of the animal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a9f62c356_2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0" name="Google Shape;180;gea9f62c356_2_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used dynamic systems to estimate the correlations between brain regions across behavioral states.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found that during movement, motor cortex shares more common dynamics with other brain regions.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a9f62c356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6" name="Google Shape;186;gea9f62c356_0_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Naga Karthik</a:t>
            </a:r>
            <a:endParaRPr sz="17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Advisor: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Aakash Agrawal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Source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Nicolas Steinmetz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Neuromatch Community!</a:t>
            </a:r>
            <a:endParaRPr sz="1700"/>
          </a:p>
        </p:txBody>
      </p:sp>
      <p:pic>
        <p:nvPicPr>
          <p:cNvPr id="187" name="Google Shape;187;gea9f62c356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700" y="1343600"/>
            <a:ext cx="1952026" cy="29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a9f62c356_0_25"/>
          <p:cNvSpPr txBox="1"/>
          <p:nvPr>
            <p:ph type="title"/>
          </p:nvPr>
        </p:nvSpPr>
        <p:spPr>
          <a:xfrm>
            <a:off x="311700" y="104425"/>
            <a:ext cx="85206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are dynamics recorded in motor cortex shared with dynamics of external inputs?</a:t>
            </a:r>
            <a:endParaRPr/>
          </a:p>
        </p:txBody>
      </p:sp>
      <p:sp>
        <p:nvSpPr>
          <p:cNvPr id="193" name="Google Shape;193;gea9f62c356_0_25"/>
          <p:cNvSpPr txBox="1"/>
          <p:nvPr>
            <p:ph idx="1" type="body"/>
          </p:nvPr>
        </p:nvSpPr>
        <p:spPr>
          <a:xfrm>
            <a:off x="311700" y="10898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Case 1: Motor cortex has strong intrinsic dynamics:</a:t>
            </a:r>
            <a:endParaRPr sz="1600"/>
          </a:p>
        </p:txBody>
      </p:sp>
      <p:sp>
        <p:nvSpPr>
          <p:cNvPr id="194" name="Google Shape;194;gea9f62c356_0_25"/>
          <p:cNvSpPr txBox="1"/>
          <p:nvPr>
            <p:ph idx="2" type="body"/>
          </p:nvPr>
        </p:nvSpPr>
        <p:spPr>
          <a:xfrm>
            <a:off x="4832400" y="1035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Case 2: Motor cortex dynamics are input driven</a:t>
            </a:r>
            <a:endParaRPr/>
          </a:p>
        </p:txBody>
      </p:sp>
      <p:pic>
        <p:nvPicPr>
          <p:cNvPr id="195" name="Google Shape;195;gea9f62c35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38" y="1787575"/>
            <a:ext cx="31718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ea9f62c356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660" y="1509825"/>
            <a:ext cx="1765375" cy="3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a9f62c356_2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202" name="Google Shape;202;gea9f62c356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00" y="1017725"/>
            <a:ext cx="5589599" cy="35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ea9f62c356_2_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RNN Autoencoders were able to broadly capture firing rates of neurons in cortex</a:t>
            </a:r>
            <a:endParaRPr/>
          </a:p>
        </p:txBody>
      </p:sp>
      <p:sp>
        <p:nvSpPr>
          <p:cNvPr id="209" name="Google Shape;209;p6"/>
          <p:cNvSpPr txBox="1"/>
          <p:nvPr>
            <p:ph idx="1" type="body"/>
          </p:nvPr>
        </p:nvSpPr>
        <p:spPr>
          <a:xfrm>
            <a:off x="311700" y="2011050"/>
            <a:ext cx="39999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Average correlation between actual and predicted firing rates of ~ 0.45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25" y="1083025"/>
            <a:ext cx="3131525" cy="30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25" y="1467150"/>
            <a:ext cx="7584750" cy="2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000" y="-2"/>
            <a:ext cx="2175000" cy="1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are “Neural Dynamics”</a:t>
            </a:r>
            <a:endParaRPr/>
          </a:p>
        </p:txBody>
      </p:sp>
      <p:sp>
        <p:nvSpPr>
          <p:cNvPr id="102" name="Google Shape;102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a9f62c356_0_66"/>
          <p:cNvSpPr txBox="1"/>
          <p:nvPr>
            <p:ph type="title"/>
          </p:nvPr>
        </p:nvSpPr>
        <p:spPr>
          <a:xfrm>
            <a:off x="355375" y="16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what extent are dynamics recorded in motor cortex shared dynamics across the brain?</a:t>
            </a:r>
            <a:endParaRPr/>
          </a:p>
        </p:txBody>
      </p:sp>
      <p:sp>
        <p:nvSpPr>
          <p:cNvPr id="108" name="Google Shape;108;gea9f62c356_0_66"/>
          <p:cNvSpPr txBox="1"/>
          <p:nvPr>
            <p:ph type="title"/>
          </p:nvPr>
        </p:nvSpPr>
        <p:spPr>
          <a:xfrm>
            <a:off x="224375" y="37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ab9c89795_0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Hypothesis</a:t>
            </a:r>
            <a:endParaRPr/>
          </a:p>
        </p:txBody>
      </p:sp>
      <p:pic>
        <p:nvPicPr>
          <p:cNvPr id="114" name="Google Shape;114;geab9c8979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75" y="1035877"/>
            <a:ext cx="6336076" cy="47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eab9c89795_0_3"/>
          <p:cNvSpPr txBox="1"/>
          <p:nvPr/>
        </p:nvSpPr>
        <p:spPr>
          <a:xfrm>
            <a:off x="5571550" y="1833000"/>
            <a:ext cx="278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 rest, neural activity of all brain regions will share few features. During movement, regions anatomically connected to motor cortex will interact more.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ea9f62c35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75" y="951100"/>
            <a:ext cx="3577260" cy="22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ea9f62c356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125" y="789450"/>
            <a:ext cx="105276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ea9f62c356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Steinmetz Dataset </a:t>
            </a:r>
            <a:endParaRPr/>
          </a:p>
        </p:txBody>
      </p:sp>
      <p:graphicFrame>
        <p:nvGraphicFramePr>
          <p:cNvPr id="123" name="Google Shape;123;gea9f62c356_3_0"/>
          <p:cNvGraphicFramePr/>
          <p:nvPr/>
        </p:nvGraphicFramePr>
        <p:xfrm>
          <a:off x="985150" y="350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{E674628D-A93A-4A74-9056-F6012A416CE7}</a:tableStyleId>
              </a:tblPr>
              <a:tblGrid>
                <a:gridCol w="1006625"/>
                <a:gridCol w="1006625"/>
                <a:gridCol w="1006625"/>
                <a:gridCol w="1006625"/>
                <a:gridCol w="1006625"/>
                <a:gridCol w="1006625"/>
                <a:gridCol w="1006625"/>
                <a:gridCol w="1006625"/>
              </a:tblGrid>
              <a:tr h="63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Secondary</a:t>
                      </a:r>
                      <a:r>
                        <a:rPr lang="en" sz="1300"/>
                        <a:t> Motor Cortex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Thalamus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Orbital Frontal Cortex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Olfactory Bulb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Hippocampus: CA3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Postsubiculum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Superior Colliculus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Substantia Nigra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281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291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117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4" name="Google Shape;124;gea9f62c356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000" y="53625"/>
            <a:ext cx="4567624" cy="3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ea9f62c356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8550" y="1634275"/>
            <a:ext cx="1863775" cy="187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ea9f62c356_3_0"/>
          <p:cNvSpPr txBox="1"/>
          <p:nvPr/>
        </p:nvSpPr>
        <p:spPr>
          <a:xfrm>
            <a:off x="151075" y="3506250"/>
            <a:ext cx="7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Brain Region</a:t>
            </a:r>
            <a:endParaRPr u="sng"/>
          </a:p>
        </p:txBody>
      </p:sp>
      <p:sp>
        <p:nvSpPr>
          <p:cNvPr id="127" name="Google Shape;127;gea9f62c356_3_0"/>
          <p:cNvSpPr txBox="1"/>
          <p:nvPr/>
        </p:nvSpPr>
        <p:spPr>
          <a:xfrm>
            <a:off x="151075" y="4121850"/>
            <a:ext cx="9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# of neurons</a:t>
            </a:r>
            <a:endParaRPr u="sng"/>
          </a:p>
        </p:txBody>
      </p:sp>
      <p:sp>
        <p:nvSpPr>
          <p:cNvPr id="128" name="Google Shape;128;gea9f62c356_3_0"/>
          <p:cNvSpPr/>
          <p:nvPr/>
        </p:nvSpPr>
        <p:spPr>
          <a:xfrm>
            <a:off x="1276275" y="1691825"/>
            <a:ext cx="4185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ea9f62c356_3_0"/>
          <p:cNvSpPr/>
          <p:nvPr/>
        </p:nvSpPr>
        <p:spPr>
          <a:xfrm>
            <a:off x="1845025" y="2132088"/>
            <a:ext cx="4185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ea9f62c356_3_0"/>
          <p:cNvSpPr txBox="1"/>
          <p:nvPr/>
        </p:nvSpPr>
        <p:spPr>
          <a:xfrm>
            <a:off x="151075" y="310605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ab9c89795_0_12"/>
          <p:cNvSpPr txBox="1"/>
          <p:nvPr>
            <p:ph type="title"/>
          </p:nvPr>
        </p:nvSpPr>
        <p:spPr>
          <a:xfrm>
            <a:off x="311700" y="9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Modeling shared latent dynamics between Motor Cortex and other brain regions</a:t>
            </a:r>
            <a:endParaRPr/>
          </a:p>
        </p:txBody>
      </p:sp>
      <p:pic>
        <p:nvPicPr>
          <p:cNvPr id="136" name="Google Shape;136;geab9c89795_0_12"/>
          <p:cNvPicPr preferRelativeResize="0"/>
          <p:nvPr/>
        </p:nvPicPr>
        <p:blipFill rotWithShape="1">
          <a:blip r:embed="rId3">
            <a:alphaModFix/>
          </a:blip>
          <a:srcRect b="0" l="0" r="48232" t="0"/>
          <a:stretch/>
        </p:blipFill>
        <p:spPr>
          <a:xfrm>
            <a:off x="1551950" y="1047900"/>
            <a:ext cx="2229424" cy="37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eab9c89795_0_12"/>
          <p:cNvSpPr txBox="1"/>
          <p:nvPr/>
        </p:nvSpPr>
        <p:spPr>
          <a:xfrm>
            <a:off x="484375" y="1886800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</a:t>
            </a:r>
            <a:endParaRPr/>
          </a:p>
        </p:txBody>
      </p:sp>
      <p:sp>
        <p:nvSpPr>
          <p:cNvPr id="138" name="Google Shape;138;geab9c89795_0_12"/>
          <p:cNvSpPr txBox="1"/>
          <p:nvPr/>
        </p:nvSpPr>
        <p:spPr>
          <a:xfrm>
            <a:off x="484375" y="3611075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Extrinsic</a:t>
            </a:r>
            <a:endParaRPr/>
          </a:p>
        </p:txBody>
      </p:sp>
      <p:pic>
        <p:nvPicPr>
          <p:cNvPr id="139" name="Google Shape;139;geab9c8979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200" y="1564275"/>
            <a:ext cx="4097775" cy="3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ab9c89795_1_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were able to reconstruct the spikes with a reasonable degree of accuracy</a:t>
            </a:r>
            <a:endParaRPr/>
          </a:p>
        </p:txBody>
      </p:sp>
      <p:pic>
        <p:nvPicPr>
          <p:cNvPr id="145" name="Google Shape;145;geab9c89795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750" y="1662825"/>
            <a:ext cx="3907225" cy="28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ab9c89795_0_24"/>
          <p:cNvSpPr txBox="1"/>
          <p:nvPr>
            <p:ph type="title"/>
          </p:nvPr>
        </p:nvSpPr>
        <p:spPr>
          <a:xfrm>
            <a:off x="311700" y="11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Modeling shared latent dynamics between Motor Cortex and other brain regions</a:t>
            </a:r>
            <a:endParaRPr/>
          </a:p>
        </p:txBody>
      </p:sp>
      <p:pic>
        <p:nvPicPr>
          <p:cNvPr id="151" name="Google Shape;151;geab9c8979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950" y="1047900"/>
            <a:ext cx="4306485" cy="37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eab9c89795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875" y="2114294"/>
            <a:ext cx="2079925" cy="15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eab9c89795_0_24"/>
          <p:cNvSpPr txBox="1"/>
          <p:nvPr/>
        </p:nvSpPr>
        <p:spPr>
          <a:xfrm>
            <a:off x="484375" y="1886800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</a:t>
            </a:r>
            <a:endParaRPr/>
          </a:p>
        </p:txBody>
      </p:sp>
      <p:sp>
        <p:nvSpPr>
          <p:cNvPr id="154" name="Google Shape;154;geab9c89795_0_24"/>
          <p:cNvSpPr txBox="1"/>
          <p:nvPr/>
        </p:nvSpPr>
        <p:spPr>
          <a:xfrm>
            <a:off x="484375" y="3611075"/>
            <a:ext cx="10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Extrinsic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a9f62c356_0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Alignment of latent spaces during movement is stronger than the noise control and varies across regions</a:t>
            </a:r>
            <a:endParaRPr sz="2400"/>
          </a:p>
        </p:txBody>
      </p:sp>
      <p:pic>
        <p:nvPicPr>
          <p:cNvPr id="160" name="Google Shape;160;gea9f62c35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8" y="1589950"/>
            <a:ext cx="6138651" cy="300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ea9f62c356_0_36"/>
          <p:cNvPicPr preferRelativeResize="0"/>
          <p:nvPr/>
        </p:nvPicPr>
        <p:blipFill rotWithShape="1">
          <a:blip r:embed="rId4">
            <a:alphaModFix/>
          </a:blip>
          <a:srcRect b="31181" l="54528" r="0" t="33271"/>
          <a:stretch/>
        </p:blipFill>
        <p:spPr>
          <a:xfrm>
            <a:off x="7220935" y="2255626"/>
            <a:ext cx="1796216" cy="12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